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61" r:id="rId4"/>
    <p:sldId id="278" r:id="rId5"/>
    <p:sldId id="272" r:id="rId6"/>
    <p:sldId id="274" r:id="rId7"/>
    <p:sldId id="269" r:id="rId8"/>
    <p:sldId id="273" r:id="rId9"/>
    <p:sldId id="275" r:id="rId10"/>
    <p:sldId id="276" r:id="rId11"/>
    <p:sldId id="277" r:id="rId12"/>
    <p:sldId id="260" r:id="rId13"/>
  </p:sldIdLst>
  <p:sldSz cx="12192000" cy="6858000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3972992"/>
        <c:axId val="373974912"/>
      </c:lineChart>
      <c:catAx>
        <c:axId val="37397299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3974912"/>
        <c:crosses val="autoZero"/>
        <c:auto val="1"/>
        <c:lblAlgn val="ctr"/>
        <c:lblOffset val="100"/>
        <c:noMultiLvlLbl val="0"/>
      </c:catAx>
      <c:valAx>
        <c:axId val="37397491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 b="0" dirty="0"/>
                  <a:t>Название оси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crossAx val="3739729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6246320C-CD54-4EA4-B6C6-29E923FBEF5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445187" y="-3728621"/>
          <a:ext cx="4820501" cy="251238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2800" dirty="0">
                <a:latin typeface="+mj-lt"/>
              </a:rPr>
              <a:t>Выпускная квалификационная работа по курсу «</a:t>
            </a:r>
            <a:r>
              <a:rPr lang="ru-RU" sz="2800" dirty="0" err="1">
                <a:latin typeface="+mj-lt"/>
              </a:rPr>
              <a:t>Data</a:t>
            </a:r>
            <a:r>
              <a:rPr lang="ru-RU" sz="2800" dirty="0">
                <a:latin typeface="+mj-lt"/>
              </a:rPr>
              <a:t> </a:t>
            </a:r>
            <a:r>
              <a:rPr lang="ru-RU" sz="2800" dirty="0" err="1">
                <a:latin typeface="+mj-lt"/>
              </a:rPr>
              <a:t>Science</a:t>
            </a:r>
            <a:r>
              <a:rPr lang="ru-RU" sz="2800" dirty="0">
                <a:latin typeface="+mj-lt"/>
              </a:rPr>
              <a:t>»</a:t>
            </a:r>
            <a:br>
              <a:rPr lang="ru-RU" sz="2800" dirty="0">
                <a:latin typeface="+mj-lt"/>
              </a:rPr>
            </a:br>
            <a:r>
              <a:rPr lang="ru-RU" sz="2800" dirty="0">
                <a:latin typeface="+mj-lt"/>
              </a:rPr>
              <a:t>Прогнозирование конечных свойств</a:t>
            </a:r>
            <a:br>
              <a:rPr lang="ru-RU" sz="2800" dirty="0">
                <a:latin typeface="+mj-lt"/>
              </a:rPr>
            </a:br>
            <a:r>
              <a:rPr lang="ru-RU" sz="2800" dirty="0">
                <a:latin typeface="+mj-lt"/>
              </a:rPr>
              <a:t>новых материалов (компо</a:t>
            </a:r>
            <a:r>
              <a:rPr lang="ru-RU" sz="2800" dirty="0"/>
              <a:t>зиционных материалов)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000" dirty="0"/>
              <a:t>Докладчик Семенова Екатерина Николаевна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2E20FC9-5D48-4F27-B1A9-DEB7CB34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59" y="1340528"/>
            <a:ext cx="11194742" cy="4910803"/>
          </a:xfrm>
        </p:spPr>
        <p:txBody>
          <a:bodyPr/>
          <a:lstStyle/>
          <a:p>
            <a:r>
              <a:rPr lang="ru-RU" dirty="0"/>
              <a:t>Оценка качества модели                                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График уменьшения ошибки                          Таблица уменьшения ошибки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430AE5-22E2-49E7-86B8-DFBDC1073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3DF9AB-7798-487A-B8FD-FFBD23B7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6" y="2152836"/>
            <a:ext cx="3494315" cy="26373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58E5E-7F0C-4848-B846-CDF0F020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746685"/>
            <a:ext cx="3390437" cy="27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F51C1A-E343-49BC-A573-0D16BE983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59" y="1393794"/>
            <a:ext cx="11142756" cy="4857537"/>
          </a:xfrm>
        </p:spPr>
        <p:txBody>
          <a:bodyPr/>
          <a:lstStyle/>
          <a:p>
            <a:r>
              <a:rPr lang="ru-RU" dirty="0"/>
              <a:t>В данной исследовательской работе был проведен анализ данных композитных материалов для прогнозирования свойств полученного гибридного материала. Можно сказать, что </a:t>
            </a:r>
            <a:r>
              <a:rPr lang="ru-RU" dirty="0" err="1"/>
              <a:t>датасет</a:t>
            </a:r>
            <a:r>
              <a:rPr lang="ru-RU" dirty="0"/>
              <a:t> очень сложный, так как стандартными методами обработки данных почти не удалось выявить взаимосвязи между признаками.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 algn="ctr">
              <a:buNone/>
            </a:pPr>
            <a:r>
              <a:rPr lang="ru-RU" sz="4800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81BF50-90E1-48C5-B0FD-917258D3B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1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704144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80489" y="1408605"/>
            <a:ext cx="937689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Цель исследования: решение задачи по прогнозированию свойств композиционных материалов.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Используя свойства </a:t>
            </a:r>
            <a:r>
              <a:rPr lang="ru-RU" sz="1600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базальтопластика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и углепластика предсказать свойства конечного композитного материала.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2143741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89964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Объект исследования: данные по композиционным материалам, то есть искусственно созданным, состоящим из нескольких других с четкой границей между ними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905862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Предметом исследования являются прогнозные данные трех свойств композитов: соотношение матрица – наполнитель, модуль упругости при растяжении, прочность при растяжении 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603462" y="4468078"/>
            <a:ext cx="8801167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Задачей является 2.	Обучить алгоритм машинного обучения, который будет определять значения: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Модуль упругости при растяжении, ГПа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Прочность при растяжении, МПа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3.	Написать нейронную сеть, которая будет рекомендовать: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Соотношение матрица-наполнитель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4.	Написать приложение, которое будет выдавать прогноз полученный в задании 2 или 3 (один или два прогноза, на выбор учащегося)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5.	Создать профиль на github.com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6.	Сделать </a:t>
            </a:r>
            <a:r>
              <a:rPr lang="ru-RU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commit</a:t>
            </a: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приложения на github.com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08985" y="527115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83" y="1333691"/>
            <a:ext cx="11295462" cy="4954890"/>
          </a:xfrm>
        </p:spPr>
        <p:txBody>
          <a:bodyPr>
            <a:normAutofit/>
          </a:bodyPr>
          <a:lstStyle/>
          <a:p>
            <a:pPr marL="76200" indent="457200" algn="just">
              <a:buNone/>
            </a:pPr>
            <a:r>
              <a:rPr lang="ru-RU" sz="2400" dirty="0"/>
              <a:t>Дата сет состоит из 2 файлов и 13 параметров. В файлах есть расхождения по количеству строк. К тому же первые строки и первого, и второго файлов имеют признаки искусственного происхождения. Соответственно, прежде, чем приступить к обработке дата сетов, я убрала из одного файла 23 первые строки, а из второго – 40 первых строк с данными. В итоге у меня получилось одинаковое количество строк в файлах.</a:t>
            </a:r>
          </a:p>
          <a:p>
            <a:pPr marL="76200" indent="457200" algn="just">
              <a:buNone/>
            </a:pPr>
            <a:r>
              <a:rPr lang="en-US" sz="2400" dirty="0" err="1"/>
              <a:t>data_bp</a:t>
            </a:r>
            <a:r>
              <a:rPr lang="en-US" sz="2400" dirty="0"/>
              <a:t> = </a:t>
            </a:r>
            <a:r>
              <a:rPr lang="en-US" sz="2400" dirty="0" err="1"/>
              <a:t>pd.read_excel</a:t>
            </a:r>
            <a:r>
              <a:rPr lang="en-US" sz="2400" dirty="0"/>
              <a:t>('content/X_bp.xlsx', </a:t>
            </a:r>
            <a:r>
              <a:rPr lang="en-US" sz="2400" dirty="0" err="1"/>
              <a:t>index_col</a:t>
            </a:r>
            <a:r>
              <a:rPr lang="en-US" sz="2400" dirty="0"/>
              <a:t>=0) </a:t>
            </a:r>
          </a:p>
          <a:p>
            <a:pPr marL="76200" indent="457200" algn="just">
              <a:buNone/>
            </a:pPr>
            <a:r>
              <a:rPr lang="en-US" sz="2400" dirty="0" err="1"/>
              <a:t>data_nup</a:t>
            </a:r>
            <a:r>
              <a:rPr lang="en-US" sz="2400" dirty="0"/>
              <a:t> = </a:t>
            </a:r>
            <a:r>
              <a:rPr lang="en-US" sz="2400" dirty="0" err="1"/>
              <a:t>pd.read_excel</a:t>
            </a:r>
            <a:r>
              <a:rPr lang="en-US" sz="2400" dirty="0"/>
              <a:t>('content/X_nup.xlsx', </a:t>
            </a:r>
            <a:r>
              <a:rPr lang="en-US" sz="2400" dirty="0" err="1"/>
              <a:t>index_col</a:t>
            </a:r>
            <a:r>
              <a:rPr lang="en-US" sz="2400" dirty="0"/>
              <a:t>=0) </a:t>
            </a:r>
            <a:endParaRPr lang="ru-RU" sz="2400" dirty="0"/>
          </a:p>
          <a:p>
            <a:pPr marL="76200" indent="457200" algn="just">
              <a:buNone/>
            </a:pPr>
            <a:r>
              <a:rPr lang="ru-RU" sz="2400" dirty="0"/>
              <a:t>Загружаем дата сет на гит, и оттуда уже их используем.</a:t>
            </a:r>
          </a:p>
          <a:p>
            <a:pPr marL="76200" indent="457200" algn="just">
              <a:buNone/>
            </a:pPr>
            <a:r>
              <a:rPr lang="ru-RU" sz="2400" dirty="0"/>
              <a:t>Для анализа </a:t>
            </a:r>
            <a:r>
              <a:rPr lang="ru-RU" sz="2400" dirty="0" err="1"/>
              <a:t>датасета</a:t>
            </a:r>
            <a:r>
              <a:rPr lang="ru-RU" sz="2400" dirty="0"/>
              <a:t> можно использовать </a:t>
            </a:r>
            <a:r>
              <a:rPr lang="ru-RU" sz="2400" dirty="0" err="1"/>
              <a:t>pandas</a:t>
            </a:r>
            <a:r>
              <a:rPr lang="ru-RU" sz="2400" dirty="0"/>
              <a:t> </a:t>
            </a:r>
            <a:r>
              <a:rPr lang="ru-RU" sz="2400" dirty="0" err="1"/>
              <a:t>profiling</a:t>
            </a:r>
            <a:r>
              <a:rPr lang="ru-RU" sz="2400" dirty="0"/>
              <a:t>, данная библиотека предоставляет основные сведения о данных, таки как количество примеров, признаков, пропущенные значений, типы распределения признаков, их статистические показатели, корреляция и многое другое.</a:t>
            </a:r>
          </a:p>
          <a:p>
            <a:pPr marL="76200" indent="457200" algn="just">
              <a:buNone/>
            </a:pPr>
            <a:endParaRPr lang="ru-RU" sz="2400" dirty="0"/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9091" y="1333690"/>
            <a:ext cx="10844629" cy="77860"/>
          </a:xfrm>
        </p:spPr>
        <p:txBody>
          <a:bodyPr>
            <a:normAutofit fontScale="25000" lnSpcReduction="20000"/>
          </a:bodyPr>
          <a:lstStyle/>
          <a:p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91145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Для осуществления поставленной задачи необходимо двигаться согласно </a:t>
              </a:r>
              <a:r>
                <a:rPr lang="ru-RU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пайплайна</a:t>
              </a:r>
              <a:r>
                <a:rPr lang="ru-RU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, то есть пройти последовательные стадии преобразования данных, предшествующие их загрузке в Модель, очистку, разведочный анализ данных, моделирование, интерпретацию и пересмотр</a:t>
              </a:r>
              <a:endParaRPr lang="ru-RU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8DC78-7AD6-4A8D-B418-EA5C3BA3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9" y="1472612"/>
            <a:ext cx="9693480" cy="44809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6634B2-1F7B-4946-935A-9E43991E0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531635" y="1333690"/>
            <a:ext cx="11062602" cy="506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Посмотрим на данные без использования </a:t>
            </a:r>
            <a:r>
              <a:rPr lang="ru-RU" sz="22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pandas</a:t>
            </a: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ru-RU" sz="22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profiling</a:t>
            </a: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Выводим описательную статистику по дата сету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703571" y="3760367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ru-RU" sz="2600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41648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4686593" y="368281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F6D5-46A0-492D-9B39-E68AC373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64" y="2440958"/>
            <a:ext cx="666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054176-566A-4449-9B70-0BEEE91A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84" y="1340528"/>
            <a:ext cx="11231532" cy="4910803"/>
          </a:xfrm>
        </p:spPr>
        <p:txBody>
          <a:bodyPr/>
          <a:lstStyle/>
          <a:p>
            <a:r>
              <a:rPr lang="ru-RU" dirty="0"/>
              <a:t>Построим графики и посмотрим на разницу результатов до нормализации и после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A79B0D-ED60-4782-B4D3-268B15002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079915-4352-40E6-8502-2090C4E7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7" y="1911446"/>
            <a:ext cx="2858051" cy="22648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1B2BD6-5451-4B03-A189-9E7446CF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8" y="4176316"/>
            <a:ext cx="3076248" cy="24664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F84DC6-1C96-4734-9A95-7F8748567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0" y="4176316"/>
            <a:ext cx="3961992" cy="20224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36A208-9163-4D9C-97BB-047959A22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38" y="1795474"/>
            <a:ext cx="2384582" cy="23808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90E2A3-1442-4C8A-9EBF-D865E1842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68" y="4261917"/>
            <a:ext cx="2386452" cy="23808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CF2BA-F002-43A1-B585-6E627C464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467" y="1911446"/>
            <a:ext cx="4022665" cy="20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12" name="Google Shape;216;p9">
            <a:extLst>
              <a:ext uri="{FF2B5EF4-FFF2-40B4-BE49-F238E27FC236}">
                <a16:creationId xmlns:a16="http://schemas.microsoft.com/office/drawing/2014/main" id="{0591FBE5-9C19-4B24-9A14-AE0724095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47731"/>
              </p:ext>
            </p:extLst>
          </p:nvPr>
        </p:nvGraphicFramePr>
        <p:xfrm>
          <a:off x="641410" y="2166349"/>
          <a:ext cx="8609122" cy="4267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51C8D35-4C3F-4CAC-9764-1C4080E3F1B3}"/>
              </a:ext>
            </a:extLst>
          </p:cNvPr>
          <p:cNvSpPr txBox="1"/>
          <p:nvPr/>
        </p:nvSpPr>
        <p:spPr>
          <a:xfrm>
            <a:off x="641410" y="1335353"/>
            <a:ext cx="105444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Строим тепловую карту корреляции с коэффициентами</a:t>
            </a:r>
          </a:p>
          <a:p>
            <a:r>
              <a:rPr lang="ru-RU" sz="2400" dirty="0"/>
              <a:t>Наблюдается слабая 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438184"/>
            <a:ext cx="5508000" cy="5007166"/>
          </a:xfrm>
        </p:spPr>
        <p:txBody>
          <a:bodyPr>
            <a:normAutofit lnSpcReduction="10000"/>
          </a:bodyPr>
          <a:lstStyle/>
          <a:p>
            <a:pPr marL="76200" indent="0" algn="just">
              <a:buNone/>
            </a:pPr>
            <a:r>
              <a:rPr lang="ru-RU" sz="2200" dirty="0"/>
              <a:t>Нормализация данных. Использовался график «ящик с усами». Верхний график до нормализации, </a:t>
            </a:r>
            <a:r>
              <a:rPr lang="ru-RU" sz="2200"/>
              <a:t>нижний – после.</a:t>
            </a:r>
            <a:endParaRPr lang="ru-RU" sz="2200" dirty="0"/>
          </a:p>
          <a:p>
            <a:pPr marL="76200" indent="0" algn="just">
              <a:buNone/>
            </a:pPr>
            <a:r>
              <a:rPr lang="ru-RU" sz="2200" dirty="0"/>
              <a:t>Такой вид диаграммы в удобной форме показывает медиану (или, если нужно, среднее), нижний и верхний квартили, минимальное и максимальное значение выборки и выбросы. Несколько таких ящиков можно нарисовать бок о бок, чтобы визуально сравнивать одно распределение с другим; их можно располагать как горизонтально, так и вертикально. Расстояния между различными частями ящика позволяют определить степень разброса (дисперсии) и асимметрии данных и выявить выбросы.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1633492"/>
            <a:ext cx="5653899" cy="4811858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1400" dirty="0"/>
              <a:t> </a:t>
            </a:r>
          </a:p>
          <a:p>
            <a:pPr marL="76200" indent="0" algn="just">
              <a:buNone/>
            </a:pPr>
            <a:endParaRPr lang="ru-RU" sz="1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4FFC93-D561-45BC-B0C4-D4DCBACB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9" y="307541"/>
            <a:ext cx="4461410" cy="29853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BF720-99F8-4B4D-BC6B-A1E25AEB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59" y="3068496"/>
            <a:ext cx="4570980" cy="3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24D090-B925-4E6C-B891-0D12DEC5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0" y="1455938"/>
            <a:ext cx="3193103" cy="25781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24871-BA86-4714-841E-F9EE7434D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650D8-6FF8-48B1-8F3D-05EFAB40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40" y="1437334"/>
            <a:ext cx="3193103" cy="25781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49620A-2A94-45D0-89D6-07DC2737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86" y="1437334"/>
            <a:ext cx="3193103" cy="2578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0B1B6-E7FC-4F7C-8036-807E9EC5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93" y="4034115"/>
            <a:ext cx="3056600" cy="24679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833422-F68D-4758-9BDD-BCD5B1343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591" y="3966090"/>
            <a:ext cx="3056600" cy="24679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DD5B07-7F5A-415D-9B79-B10FBD0CF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988" y="3966089"/>
            <a:ext cx="3056601" cy="24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</TotalTime>
  <Words>591</Words>
  <Application>Microsoft Office PowerPoint</Application>
  <PresentationFormat>Широкоэкранный</PresentationFormat>
  <Paragraphs>78</Paragraphs>
  <Slides>12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Open Sans</vt:lpstr>
      <vt:lpstr>ALS Sector Regular</vt:lpstr>
      <vt:lpstr>ALS Sector Bold</vt:lpstr>
      <vt:lpstr>Noto Sans Symbols</vt:lpstr>
      <vt:lpstr>Arial</vt:lpstr>
      <vt:lpstr>If,kjyVUNE_28012021</vt:lpstr>
      <vt:lpstr>Выпускная квалификационная работа по курсу «Data Science» Прогнозирование конечных свойств новых материалов (композиционных материалов)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publiclawyers3000@gmail.com</cp:lastModifiedBy>
  <cp:revision>99</cp:revision>
  <dcterms:created xsi:type="dcterms:W3CDTF">2021-02-24T09:03:25Z</dcterms:created>
  <dcterms:modified xsi:type="dcterms:W3CDTF">2023-05-07T07:56:01Z</dcterms:modified>
</cp:coreProperties>
</file>